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10F7F-7F79-4B90-AD6B-B04D771DA2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02546-B79C-4095-9F63-6B96BB598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24465-ECBE-44AE-8080-46535C039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98D52-9FD4-40E4-9560-CA846630E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31A6D-64FE-47FF-A65D-498D4E57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337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984E4-E766-4BDE-BA3C-818791EBE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657D9F-DF36-4EF0-9E66-2465EEC07C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AC8F3-149A-426E-84A3-CAEBE1B96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4B245-D5FF-439F-94ED-AF02FEA5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7FE5A-CE01-4F45-A14E-3DB329E0B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997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8B1E5C-19C2-4F69-8F71-8357D54144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F2475-9E0A-4C53-A5C9-90134F86B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0648A-CFC9-44B4-A8F4-D86732E38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12FAD-1B46-494F-AEB6-F133334C2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F06AC-FCC3-4CE4-8451-9624718F5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42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51F5-B8D2-4319-A1B6-4E773CE5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E3E70-88F8-448E-B5D0-D08CBD4D1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00756-F78C-4218-9213-1C803F81E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23FDB-FA04-4CA9-9A77-29CD4B24D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CC802-3C55-40C7-8BAE-C0A44A30F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006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E051F-32A1-4E5D-8F7D-7F70773F2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BD68D-54DA-44DC-BBBE-A40CDDA28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FC7B3-6591-4495-AA19-1A3013012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5187B-2430-4C64-8862-AF1C22A51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32D6E-856B-49F7-8826-A9ED619DE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54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B354C-279B-4E13-8000-39FC3017F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B00C8-D6DE-42FB-A47F-0615A64DE7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841731-ED7B-4E19-928D-A923CFF62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45DBE-DC50-43DD-8478-CCE43178A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6C25E-F4F0-435F-A14D-CA1D891D4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6A12BA-5DA3-484E-8B52-9D039771F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285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34C3A-819D-4CB2-B050-C03A30EC6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01E39-EABF-4823-97A8-E6A2CA0DD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2665F4-90F6-4A2F-BCF8-2BB5D98481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C60A13-C10C-4AE6-B5D2-9AA6F29383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43CB14-A4AD-4E46-86D8-E04C30D739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FFC31D-D8EB-4454-8F2F-A3B153321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C1FE16-C1E7-405E-BC2C-D9A78D64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D2C0FC-A883-42D9-B235-B07FC1E0E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315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EBEB5-DB08-4A73-80EC-3227BC85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DB6A62-574D-4D20-A6DF-5C37D6B2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F8FDB8-2F64-4C36-8184-D12241CD4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842DCB-2396-4DF7-A83F-77AB52C49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337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058DE4-0671-42D5-8F28-0307CAAA3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A26F6A-ACDF-4E3D-B1FA-CE8D67B30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371E8-87C1-4CF1-B993-484A2C5FA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512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DA3CA-B42C-4263-95D3-9312CB58B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0214B-5818-4A07-9A95-B2DB3F2C8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81F14-CB79-4FFD-A568-12EA26E842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FE9EB-1811-4936-BFCC-66F82061A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6CCE2-BD25-48A8-B76E-E5966527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15A2B-BD00-4BCE-97B3-92A2DA955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96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9CB1A-4F81-4E30-B7EC-3A4CD5EFC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33B442-8F59-4E92-ADA3-AEF2A98658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B74CDC-24FE-4EF6-97AD-36B46251D8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8FCF65-D50D-43F0-8960-4F9E8A425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8AE913-336B-4FEB-B71B-7B045F1D5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CA494D-ADBA-46DD-A31E-4DE2AC184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993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AE9E4D-1BD2-4EC3-829D-E9AFDD613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1CB96C-C882-43A9-AB38-9488E622D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2375D-41FA-482A-B9FB-D57D97F95C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4EA5F-28E9-491C-A237-D46D788A7650}" type="datetimeFigureOut">
              <a:rPr lang="en-US" smtClean="0"/>
              <a:t>2/16/2019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0B71E-D9A1-484D-B6A4-744F7EBB7C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51570-4D47-4B1B-B995-F36DC4F774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CC466-E025-44C1-8246-AB48147E6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230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FDE5DD3-8DBF-4602-906B-222A5CAEF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Render Graph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347C143-6D63-48B8-9546-226F9B54A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795585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One step more to the modern rendering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architecture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Tianyi(Tanki) Zhang</a:t>
            </a:r>
            <a:endParaRPr lang="en-US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1239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1D98F31-33C2-4CF5-9EFD-7E2B2D117AF2}"/>
              </a:ext>
            </a:extLst>
          </p:cNvPr>
          <p:cNvSpPr/>
          <p:nvPr/>
        </p:nvSpPr>
        <p:spPr>
          <a:xfrm>
            <a:off x="618828" y="2207490"/>
            <a:ext cx="5523346" cy="1681018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263CDE-AE2C-4AFC-854C-35C9DA215A03}"/>
              </a:ext>
            </a:extLst>
          </p:cNvPr>
          <p:cNvSpPr/>
          <p:nvPr/>
        </p:nvSpPr>
        <p:spPr>
          <a:xfrm>
            <a:off x="618828" y="4011777"/>
            <a:ext cx="5523346" cy="727863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17898F-D13E-4DC2-B8A5-DEA530836F7B}"/>
              </a:ext>
            </a:extLst>
          </p:cNvPr>
          <p:cNvSpPr txBox="1"/>
          <p:nvPr/>
        </p:nvSpPr>
        <p:spPr>
          <a:xfrm>
            <a:off x="6474679" y="2863333"/>
            <a:ext cx="1998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Construction Phase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581E74-5798-4163-B559-F93B5FEC81FF}"/>
              </a:ext>
            </a:extLst>
          </p:cNvPr>
          <p:cNvSpPr txBox="1"/>
          <p:nvPr/>
        </p:nvSpPr>
        <p:spPr>
          <a:xfrm>
            <a:off x="6474679" y="4158022"/>
            <a:ext cx="1707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Execution Phase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EE681F-BDAA-4893-BD99-1A3AF82BC4F8}"/>
              </a:ext>
            </a:extLst>
          </p:cNvPr>
          <p:cNvSpPr/>
          <p:nvPr/>
        </p:nvSpPr>
        <p:spPr>
          <a:xfrm>
            <a:off x="286323" y="1672493"/>
            <a:ext cx="5320146" cy="3513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569CD6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auto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&amp; genBufferPass =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mGraph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defineNode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"G-Buffer"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,[&amp;](RenderNodeContext&amp; builder) {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S&lt;const Program&gt; prog = Resource&lt;Program&gt;::get(“…");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reset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(prog);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readCbv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"frame-data"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mCFrameData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auto albedo = Resource&lt;Texture2&gt;::get(“…");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readSrv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"albedo-tex"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albedo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writeRtv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"g-albedo"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mGAlbedo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writeDsv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"g-depth"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mGDepth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C586C0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return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[&amp;](RHIContext&amp; ctx) { 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 //…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 ctx.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draw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(instr.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startIndex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instr.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elementCount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};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});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effectLst/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913517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B1D2F4A-ACCA-43B1-B613-230461EB1125}"/>
              </a:ext>
            </a:extLst>
          </p:cNvPr>
          <p:cNvSpPr/>
          <p:nvPr/>
        </p:nvSpPr>
        <p:spPr>
          <a:xfrm>
            <a:off x="286322" y="6099778"/>
            <a:ext cx="6936509" cy="624658"/>
          </a:xfrm>
          <a:prstGeom prst="rect">
            <a:avLst/>
          </a:prstGeom>
          <a:solidFill>
            <a:schemeClr val="accent3">
              <a:alpha val="8000"/>
            </a:schemeClr>
          </a:solidFill>
          <a:ln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24DEDB-921C-4AD8-A1D8-1492BD3144F3}"/>
              </a:ext>
            </a:extLst>
          </p:cNvPr>
          <p:cNvSpPr/>
          <p:nvPr/>
        </p:nvSpPr>
        <p:spPr>
          <a:xfrm>
            <a:off x="286322" y="206820"/>
            <a:ext cx="6936509" cy="3293762"/>
          </a:xfrm>
          <a:prstGeom prst="rect">
            <a:avLst/>
          </a:prstGeom>
          <a:solidFill>
            <a:schemeClr val="accent3">
              <a:alpha val="8000"/>
            </a:schemeClr>
          </a:solidFill>
          <a:ln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DC02CE-3698-436E-AC1A-D09C179BCA84}"/>
              </a:ext>
            </a:extLst>
          </p:cNvPr>
          <p:cNvSpPr/>
          <p:nvPr/>
        </p:nvSpPr>
        <p:spPr>
          <a:xfrm>
            <a:off x="286323" y="206820"/>
            <a:ext cx="5320146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569CD6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auto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&amp; genBufferPass =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mGraph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defineNode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"G-Buffer"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,[&amp;](RenderNodeContext&amp; builder) {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S&lt;const Program&gt; prog = Resource&lt;Program&gt;::get(“…");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reset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(prog);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readCbv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"frame-data"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mCFrameData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auto albedo = Resource&lt;Texture2&gt;::get(“…");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readSrv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"albedo-tex"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albedo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writeRtv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"g-albedo"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mGAlbedo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writeDsv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"g-depth"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mGDepth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C586C0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return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[&amp;](RHIContext&amp; ctx) { </a:t>
            </a:r>
          </a:p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 //…</a:t>
            </a: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 ctx.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draw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(instr.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startIndex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instr.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elementCount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};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});</a:t>
            </a:r>
            <a:endParaRPr lang="en-US" sz="12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sz="1200" dirty="0">
                <a:effectLst/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7962F5-5C21-4A37-A77E-CA283A3676ED}"/>
              </a:ext>
            </a:extLst>
          </p:cNvPr>
          <p:cNvSpPr/>
          <p:nvPr/>
        </p:nvSpPr>
        <p:spPr>
          <a:xfrm>
            <a:off x="286323" y="3585128"/>
            <a:ext cx="5920509" cy="25995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569CD6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auto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&amp; deferredShadingPass =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mGraph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defineNode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"DeferredShading"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[&amp;](RenderNodeContext&amp; builder) {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S&lt;const Program&gt; prog = Resource&lt;Program&gt;::get(“…");</a:t>
            </a:r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reset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(prog);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readCbv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"frame-data"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mCFrameData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builder.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readSrv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“</a:t>
            </a:r>
            <a:r>
              <a:rPr lang="en-US" altLang="zh-CN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surface-color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mGAlbedo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</a:p>
          <a:p>
            <a:pPr>
              <a:lnSpc>
                <a:spcPts val="1425"/>
              </a:lnSpc>
            </a:pP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C586C0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return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[&amp;](RHIContext&amp; ctx) {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 ctx.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draw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3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};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});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87E8EA-FB05-4753-BC64-96A6DB28717A}"/>
              </a:ext>
            </a:extLst>
          </p:cNvPr>
          <p:cNvSpPr/>
          <p:nvPr/>
        </p:nvSpPr>
        <p:spPr>
          <a:xfrm>
            <a:off x="286323" y="6186104"/>
            <a:ext cx="6936508" cy="44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mGraph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depend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(genBufferPass, deferredShadingPass);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mGraph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.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connect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(genBufferPass, 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"g-albedo"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, deferredShadingPass, 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</a:t>
            </a:r>
            <a:r>
              <a:rPr lang="en-US" altLang="zh-CN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surface-color</a:t>
            </a:r>
            <a:r>
              <a:rPr lang="en-US" sz="1100" dirty="0">
                <a:solidFill>
                  <a:srgbClr val="CE917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268223-000A-43F4-BEE3-047B9FF4B56E}"/>
              </a:ext>
            </a:extLst>
          </p:cNvPr>
          <p:cNvSpPr/>
          <p:nvPr/>
        </p:nvSpPr>
        <p:spPr>
          <a:xfrm>
            <a:off x="286322" y="3585128"/>
            <a:ext cx="6936509" cy="2430104"/>
          </a:xfrm>
          <a:prstGeom prst="rect">
            <a:avLst/>
          </a:prstGeom>
          <a:solidFill>
            <a:schemeClr val="accent3">
              <a:alpha val="8000"/>
            </a:schemeClr>
          </a:solidFill>
          <a:ln>
            <a:prstDash val="dash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79C28D-9A7F-4C47-8B89-D58B39F1CA2C}"/>
              </a:ext>
            </a:extLst>
          </p:cNvPr>
          <p:cNvSpPr txBox="1"/>
          <p:nvPr/>
        </p:nvSpPr>
        <p:spPr>
          <a:xfrm>
            <a:off x="6267120" y="3238972"/>
            <a:ext cx="9557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G-Buffer Pass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DFAA9C-2132-454C-BADF-6FC527688151}"/>
              </a:ext>
            </a:extLst>
          </p:cNvPr>
          <p:cNvSpPr txBox="1"/>
          <p:nvPr/>
        </p:nvSpPr>
        <p:spPr>
          <a:xfrm>
            <a:off x="6145292" y="5761968"/>
            <a:ext cx="10775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Composite Pass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76D2B4B-4C49-4CCC-90A5-4E6D5CA3819A}"/>
              </a:ext>
            </a:extLst>
          </p:cNvPr>
          <p:cNvGrpSpPr/>
          <p:nvPr/>
        </p:nvGrpSpPr>
        <p:grpSpPr>
          <a:xfrm>
            <a:off x="4322280" y="2129431"/>
            <a:ext cx="6418123" cy="2818502"/>
            <a:chOff x="4322280" y="2129431"/>
            <a:chExt cx="6418123" cy="2818502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0486E7B-2C63-45FC-9589-2F375A3857BC}"/>
                </a:ext>
              </a:extLst>
            </p:cNvPr>
            <p:cNvGrpSpPr/>
            <p:nvPr/>
          </p:nvGrpSpPr>
          <p:grpSpPr>
            <a:xfrm>
              <a:off x="4322280" y="2129431"/>
              <a:ext cx="3889680" cy="2818502"/>
              <a:chOff x="5979427" y="2431229"/>
              <a:chExt cx="2094977" cy="1753496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5BC0CCEA-B883-457C-B7DC-9B9E48F699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79427" y="2431229"/>
                <a:ext cx="2094977" cy="0"/>
              </a:xfrm>
              <a:prstGeom prst="line">
                <a:avLst/>
              </a:prstGeom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18D6F9CA-944A-4102-AB69-32B180F1FA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74404" y="2431229"/>
                <a:ext cx="0" cy="1753496"/>
              </a:xfrm>
              <a:prstGeom prst="line">
                <a:avLst/>
              </a:prstGeom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058999D9-DF2E-4574-BBF6-BDED2D9373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6571" y="4184725"/>
                <a:ext cx="1917833" cy="0"/>
              </a:xfrm>
              <a:prstGeom prst="line">
                <a:avLst/>
              </a:prstGeom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F9CF24A-0EBC-4406-9FC7-921926A6B702}"/>
                </a:ext>
              </a:extLst>
            </p:cNvPr>
            <p:cNvSpPr txBox="1"/>
            <p:nvPr/>
          </p:nvSpPr>
          <p:spPr>
            <a:xfrm>
              <a:off x="8464844" y="3315916"/>
              <a:ext cx="22755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>
                      <a:lumMod val="75000"/>
                    </a:schemeClr>
                  </a:solidFill>
                </a:rPr>
                <a:t>Resource Dependency</a:t>
              </a:r>
              <a:endParaRPr 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5D2526D-06A4-47D4-AD52-F28824FF79D2}"/>
              </a:ext>
            </a:extLst>
          </p:cNvPr>
          <p:cNvGrpSpPr/>
          <p:nvPr/>
        </p:nvGrpSpPr>
        <p:grpSpPr>
          <a:xfrm>
            <a:off x="4730357" y="6131283"/>
            <a:ext cx="5554088" cy="369332"/>
            <a:chOff x="4730357" y="6131283"/>
            <a:chExt cx="5554088" cy="369332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D3D7C1B-B36E-42AA-91F3-3A228E028A9F}"/>
                </a:ext>
              </a:extLst>
            </p:cNvPr>
            <p:cNvCxnSpPr>
              <a:cxnSpLocks/>
            </p:cNvCxnSpPr>
            <p:nvPr/>
          </p:nvCxnSpPr>
          <p:spPr>
            <a:xfrm>
              <a:off x="4730357" y="6315949"/>
              <a:ext cx="3481603" cy="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25D3128-62C1-45F8-BD25-FCF31FE64194}"/>
                </a:ext>
              </a:extLst>
            </p:cNvPr>
            <p:cNvSpPr txBox="1"/>
            <p:nvPr/>
          </p:nvSpPr>
          <p:spPr>
            <a:xfrm>
              <a:off x="8464844" y="6131283"/>
              <a:ext cx="18196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>
                      <a:lumMod val="75000"/>
                    </a:schemeClr>
                  </a:solidFill>
                </a:rPr>
                <a:t>Pass Dependency</a:t>
              </a:r>
              <a:endParaRPr 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20" name="Title 7">
            <a:extLst>
              <a:ext uri="{FF2B5EF4-FFF2-40B4-BE49-F238E27FC236}">
                <a16:creationId xmlns:a16="http://schemas.microsoft.com/office/drawing/2014/main" id="{286D8754-BAEA-4BFE-A48B-77F6ADC7B385}"/>
              </a:ext>
            </a:extLst>
          </p:cNvPr>
          <p:cNvSpPr txBox="1">
            <a:spLocks/>
          </p:cNvSpPr>
          <p:nvPr/>
        </p:nvSpPr>
        <p:spPr>
          <a:xfrm>
            <a:off x="7343788" y="365126"/>
            <a:ext cx="4324338" cy="8159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RenderGraph V1</a:t>
            </a:r>
          </a:p>
        </p:txBody>
      </p:sp>
    </p:spTree>
    <p:extLst>
      <p:ext uri="{BB962C8B-B14F-4D97-AF65-F5344CB8AC3E}">
        <p14:creationId xmlns:p14="http://schemas.microsoft.com/office/powerpoint/2010/main" val="3319197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AA7813-F168-4E40-AF58-1C219A0E52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" r="288" b="1112"/>
          <a:stretch/>
        </p:blipFill>
        <p:spPr>
          <a:xfrm>
            <a:off x="586740" y="38100"/>
            <a:ext cx="1101852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9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5921EA-322C-43AF-A01D-9A6A42A921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3" r="563" b="1010"/>
          <a:stretch/>
        </p:blipFill>
        <p:spPr>
          <a:xfrm>
            <a:off x="609600" y="0"/>
            <a:ext cx="10972800" cy="678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63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5EFE34-BF1A-4051-BECE-779ECD4025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" r="811" b="1413"/>
          <a:stretch/>
        </p:blipFill>
        <p:spPr>
          <a:xfrm>
            <a:off x="618835" y="-5793"/>
            <a:ext cx="10945092" cy="676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861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185B13-A5DD-4E5F-8505-3BA30C392592}"/>
              </a:ext>
            </a:extLst>
          </p:cNvPr>
          <p:cNvSpPr/>
          <p:nvPr/>
        </p:nvSpPr>
        <p:spPr>
          <a:xfrm>
            <a:off x="523875" y="3270561"/>
            <a:ext cx="5095875" cy="29586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div_tt 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quick_div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</a:t>
            </a:r>
            <a:r>
              <a:rPr lang="en-US" sz="1100" dirty="0">
                <a:solidFill>
                  <a:srgbClr val="569CD6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int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num, </a:t>
            </a:r>
            <a:r>
              <a:rPr lang="en-US" sz="1100" dirty="0">
                <a:solidFill>
                  <a:srgbClr val="569CD6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int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divider) {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if(abs(num) &lt; kDivNumMax &amp;&amp; divider &lt; kDivDividerMax) {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</a:t>
            </a:r>
            <a:r>
              <a:rPr lang="en-US" sz="1100" dirty="0">
                <a:solidFill>
                  <a:srgbClr val="C586C0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if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(num </a:t>
            </a:r>
            <a:r>
              <a:rPr lang="en-US" sz="1100" dirty="0">
                <a:solidFill>
                  <a:srgbClr val="D4D4D4"/>
                </a:solidFill>
                <a:highlight>
                  <a:srgbClr val="800000"/>
                </a:highlight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&gt;=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 {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 </a:t>
            </a:r>
            <a:r>
              <a:rPr lang="en-US" sz="1100" dirty="0">
                <a:solidFill>
                  <a:srgbClr val="C586C0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return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gPositiveDivLookUp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[divider][num];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} </a:t>
            </a:r>
            <a:r>
              <a:rPr lang="en-US" sz="1100" dirty="0">
                <a:solidFill>
                  <a:srgbClr val="C586C0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else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{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 </a:t>
            </a:r>
            <a:r>
              <a:rPr lang="en-US" sz="1100" dirty="0">
                <a:solidFill>
                  <a:srgbClr val="C586C0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return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gNegativeDivLookUp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[divider][-num];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}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} else {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div_tt result;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auto re      = std::div(num, divider);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result.rem   = re.rem  + (num &lt; 0 ? divider : 0);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result.quot  = re.quot + (num &lt; 0 ? -1 : 0);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return result;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}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} 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C3C1DE-F4A0-499D-9D08-EB09B9AAFB1A}"/>
              </a:ext>
            </a:extLst>
          </p:cNvPr>
          <p:cNvSpPr/>
          <p:nvPr/>
        </p:nvSpPr>
        <p:spPr>
          <a:xfrm>
            <a:off x="523875" y="960428"/>
            <a:ext cx="6096000" cy="170033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569CD6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static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569CD6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constexpr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569CD6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auto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rgbClr val="9CDCFE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gNegativeDivLookUp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= []() </a:t>
            </a:r>
            <a:r>
              <a:rPr lang="en-US" sz="1100" dirty="0">
                <a:solidFill>
                  <a:srgbClr val="569CD6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constexpr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{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std::array&lt;std::array&lt;div_tt, </a:t>
            </a:r>
            <a:r>
              <a:rPr lang="en-US" sz="1100" dirty="0">
                <a:solidFill>
                  <a:srgbClr val="D4D4D4"/>
                </a:solidFill>
                <a:highlight>
                  <a:srgbClr val="800000"/>
                </a:highlight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kDivNumMax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&gt;, </a:t>
            </a:r>
            <a:r>
              <a:rPr lang="en-US" sz="1100" dirty="0">
                <a:solidFill>
                  <a:srgbClr val="D4D4D4"/>
                </a:solidFill>
                <a:highlight>
                  <a:srgbClr val="800000"/>
                </a:highlight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kDivDividerMax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&gt; arr;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for(int i = 0; i &lt; kDivNumMax; i++) {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for(int j = 1; j &lt; kDivDividerMax; j++) {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  arr[</a:t>
            </a:r>
            <a:r>
              <a:rPr lang="en-US" altLang="zh-CN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j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][i] = </a:t>
            </a:r>
            <a:r>
              <a:rPr lang="en-US" sz="1100" dirty="0">
                <a:solidFill>
                  <a:srgbClr val="DCDCAA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div_tt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((-i % j) + j, i / j - </a:t>
            </a:r>
            <a:r>
              <a:rPr lang="en-US" sz="1100" dirty="0">
                <a:solidFill>
                  <a:srgbClr val="B5CEA8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1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);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}</a:t>
            </a: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 </a:t>
            </a:r>
            <a:r>
              <a:rPr lang="en-US" sz="1100" dirty="0">
                <a:solidFill>
                  <a:srgbClr val="C586C0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return</a:t>
            </a: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 arr;</a:t>
            </a:r>
            <a:endParaRPr lang="en-US" sz="1100" dirty="0"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r>
              <a:rPr lang="en-US" sz="1100" dirty="0">
                <a:solidFill>
                  <a:srgbClr val="D4D4D4"/>
                </a:solidFill>
                <a:latin typeface="Fira Mono" panose="020B0509050000020004" pitchFamily="49" charset="0"/>
                <a:ea typeface="Fira Mono" panose="020B0509050000020004" pitchFamily="49" charset="0"/>
                <a:cs typeface="Times New Roman" panose="02020603050405020304" pitchFamily="18" charset="0"/>
              </a:rPr>
              <a:t>}();</a:t>
            </a:r>
            <a:endParaRPr lang="en-US" sz="1100" dirty="0">
              <a:effectLst/>
              <a:latin typeface="Fira Mono" panose="020B0509050000020004" pitchFamily="49" charset="0"/>
              <a:ea typeface="Fira Mono" panose="020B0509050000020004" pitchFamily="49" charset="0"/>
              <a:cs typeface="Times New Roman" panose="02020603050405020304" pitchFamily="18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46EF38E-038C-4F06-B915-6346A86CE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7224" y="365125"/>
            <a:ext cx="3390901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Quick Divide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B13489-25C0-44A4-9CC7-37F1702AE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696" y="3317829"/>
            <a:ext cx="4528457" cy="13898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CF516E-83E0-4754-9C18-B9A92FBF10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0696" y="4810714"/>
            <a:ext cx="4308707" cy="141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631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805</TotalTime>
  <Words>366</Words>
  <Application>Microsoft Office PowerPoint</Application>
  <PresentationFormat>Widescreen</PresentationFormat>
  <Paragraphs>93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Fira Mono</vt:lpstr>
      <vt:lpstr>Roboto</vt:lpstr>
      <vt:lpstr>Office Theme</vt:lpstr>
      <vt:lpstr>Render Graph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Quick Divide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 Tanki</dc:creator>
  <cp:lastModifiedBy>Zhang Tanki</cp:lastModifiedBy>
  <cp:revision>19</cp:revision>
  <dcterms:created xsi:type="dcterms:W3CDTF">2019-02-08T23:42:49Z</dcterms:created>
  <dcterms:modified xsi:type="dcterms:W3CDTF">2019-02-16T08:02:32Z</dcterms:modified>
</cp:coreProperties>
</file>